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8" r:id="rId2"/>
    <p:sldId id="262" r:id="rId3"/>
    <p:sldId id="263" r:id="rId4"/>
    <p:sldId id="321" r:id="rId5"/>
    <p:sldId id="323" r:id="rId6"/>
    <p:sldId id="285" r:id="rId7"/>
    <p:sldId id="307" r:id="rId8"/>
    <p:sldId id="286" r:id="rId9"/>
    <p:sldId id="264" r:id="rId10"/>
    <p:sldId id="289" r:id="rId11"/>
    <p:sldId id="290" r:id="rId12"/>
    <p:sldId id="309" r:id="rId13"/>
    <p:sldId id="291" r:id="rId14"/>
    <p:sldId id="327" r:id="rId15"/>
    <p:sldId id="270" r:id="rId16"/>
    <p:sldId id="328" r:id="rId17"/>
    <p:sldId id="308" r:id="rId18"/>
    <p:sldId id="259" r:id="rId19"/>
    <p:sldId id="330" r:id="rId20"/>
    <p:sldId id="300" r:id="rId21"/>
    <p:sldId id="331" r:id="rId22"/>
    <p:sldId id="297" r:id="rId23"/>
    <p:sldId id="346" r:id="rId24"/>
    <p:sldId id="312" r:id="rId25"/>
    <p:sldId id="337" r:id="rId26"/>
    <p:sldId id="314" r:id="rId27"/>
    <p:sldId id="338" r:id="rId28"/>
    <p:sldId id="341" r:id="rId29"/>
    <p:sldId id="313" r:id="rId30"/>
    <p:sldId id="342" r:id="rId31"/>
    <p:sldId id="336" r:id="rId32"/>
    <p:sldId id="315" r:id="rId33"/>
    <p:sldId id="316" r:id="rId34"/>
    <p:sldId id="333" r:id="rId35"/>
    <p:sldId id="335" r:id="rId36"/>
    <p:sldId id="334" r:id="rId37"/>
    <p:sldId id="271" r:id="rId38"/>
    <p:sldId id="343" r:id="rId39"/>
    <p:sldId id="304" r:id="rId40"/>
    <p:sldId id="288" r:id="rId41"/>
    <p:sldId id="2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96620" autoAdjust="0"/>
  </p:normalViewPr>
  <p:slideViewPr>
    <p:cSldViewPr snapToGrid="0" snapToObjects="1">
      <p:cViewPr varScale="1">
        <p:scale>
          <a:sx n="120" d="100"/>
          <a:sy n="120" d="100"/>
        </p:scale>
        <p:origin x="773" y="91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AE7A-9630-4555-A0C8-62857B70B45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3E94-51F1-4AB0-B185-BB63114A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9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F0AE-B858-6947-983C-DAD7025B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atin typeface="Garamond" panose="02020404030301010803" pitchFamily="18" charset="0"/>
                <a:cs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74AD2-45D1-E04B-9C38-DEB1391C9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80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B63D-DF17-6944-AF4C-DEC82F8E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35A6-D518-6E4B-9FB9-FC47A729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16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B455-34E6-8B45-AD88-FC6C61D1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A425-B7D1-A74A-8BFF-65B439A8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15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C285-B788-AD4B-995C-83122913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C736-1CE3-FF4F-B417-BEB866F26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5E480-B4C5-DF46-B761-4DDC18FB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41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B4B2-2B5F-5D44-BEA7-3981A579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B595-1EE0-EE4C-AEDE-45DC8CAE7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9AFAF-62E0-0E41-8279-5ADF37960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3708C-37AA-7C45-9E3A-34F31007E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2CFD9-9917-C94A-BBE7-FA5CDFDE9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42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5F28-B3B8-A14C-A6A8-7EC0BCD3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8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34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2BFC-743B-0249-B22E-CF8CA00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A2A3-3831-2E4C-9CCC-4E7986F2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08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A2A0-D27A-4C43-AA6D-6F53D5BC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382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75BF-82F8-3A4B-91B0-B88870AF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D6C77-038D-CB47-8C9C-54B58EA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54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01E7A-A060-D146-A662-7E3DAB88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844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93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A28DA9-B8F4-4844-976F-29ACCB540CE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5494438"/>
            <a:ext cx="12192000" cy="1384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2F378-5216-D84E-9E12-07D07AB1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81542"/>
            <a:ext cx="10515600" cy="371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2985-11F7-5E4D-9068-33106610C45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53400" y="6158020"/>
            <a:ext cx="3200400" cy="473659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4715C6F-E634-544D-B4DA-E5CBE5DD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34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ramond" panose="02020404030301010803" pitchFamily="18" charset="0"/>
          <a:ea typeface="+mj-ea"/>
          <a:cs typeface="Garamond" panose="020204040303010108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bg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89" y="1256015"/>
            <a:ext cx="11796889" cy="2387600"/>
          </a:xfrm>
        </p:spPr>
        <p:txBody>
          <a:bodyPr>
            <a:noAutofit/>
          </a:bodyPr>
          <a:lstStyle/>
          <a:p>
            <a:r>
              <a:rPr lang="en-GB" sz="3600" dirty="0"/>
              <a:t>THE USE OF EXPLICIT HEALTH BENEFITS PACKAGES INCREASES</a:t>
            </a:r>
            <a:br>
              <a:rPr lang="en-GB" sz="3600" dirty="0"/>
            </a:br>
            <a:r>
              <a:rPr lang="en-GB" sz="3600" dirty="0"/>
              <a:t>SUPPORT FOR UNIVERSAL HEALTH CARE</a:t>
            </a:r>
            <a:br>
              <a:rPr lang="en-GB" sz="3600" dirty="0"/>
            </a:br>
            <a:r>
              <a:rPr lang="en-GB" sz="3600" dirty="0"/>
              <a:t>FOR PEOPLE WITH HIGH OBJECTIVE NUMERACY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07346"/>
            <a:ext cx="6858000" cy="1655762"/>
          </a:xfrm>
        </p:spPr>
        <p:txBody>
          <a:bodyPr>
            <a:normAutofit/>
          </a:bodyPr>
          <a:lstStyle/>
          <a:p>
            <a:r>
              <a:rPr lang="en-GB" sz="2000" dirty="0"/>
              <a:t>A Masters Thesis</a:t>
            </a:r>
          </a:p>
          <a:p>
            <a:r>
              <a:rPr lang="en-GB" sz="2000" dirty="0"/>
              <a:t>presented to the Faculty of the Graduate School</a:t>
            </a:r>
          </a:p>
          <a:p>
            <a:r>
              <a:rPr lang="en-GB" sz="2000" dirty="0"/>
              <a:t>at the University of Missouri - Columbia</a:t>
            </a:r>
          </a:p>
          <a:p>
            <a:r>
              <a:rPr lang="en-US" sz="2000" dirty="0"/>
              <a:t>By: Sean Duan</a:t>
            </a:r>
          </a:p>
        </p:txBody>
      </p:sp>
    </p:spTree>
    <p:extLst>
      <p:ext uri="{BB962C8B-B14F-4D97-AF65-F5344CB8AC3E}">
        <p14:creationId xmlns:p14="http://schemas.microsoft.com/office/powerpoint/2010/main" val="39532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2225B1-13B8-403C-8C20-C29003109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17451"/>
              </p:ext>
            </p:extLst>
          </p:nvPr>
        </p:nvGraphicFramePr>
        <p:xfrm>
          <a:off x="1478608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3" imgW="9723263" imgH="10020191" progId="Excel.Sheet.12">
                  <p:embed/>
                </p:oleObj>
              </mc:Choice>
              <mc:Fallback>
                <p:oleObj name="Worksheet" r:id="rId3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8CF095-F89E-49C5-9FCE-435139687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8608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65850"/>
              </p:ext>
            </p:extLst>
          </p:nvPr>
        </p:nvGraphicFramePr>
        <p:xfrm>
          <a:off x="1479550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3" imgW="9723263" imgH="10020191" progId="Excel.Sheet.12">
                  <p:embed/>
                </p:oleObj>
              </mc:Choice>
              <mc:Fallback>
                <p:oleObj name="Worksheet" r:id="rId3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DC42A4-5663-4FFE-8E36-6AFB3A25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9550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462697"/>
              </p:ext>
            </p:extLst>
          </p:nvPr>
        </p:nvGraphicFramePr>
        <p:xfrm>
          <a:off x="82551" y="0"/>
          <a:ext cx="8154090" cy="939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Worksheet" r:id="rId3" imgW="10660456" imgH="12275820" progId="Excel.Sheet.12">
                  <p:embed/>
                </p:oleObj>
              </mc:Choice>
              <mc:Fallback>
                <p:oleObj name="Worksheet" r:id="rId3" imgW="10660456" imgH="1227582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44A83EA-2875-49AC-892D-BF41CC99F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51" y="0"/>
                        <a:ext cx="8154090" cy="939022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8514"/>
              </p:ext>
            </p:extLst>
          </p:nvPr>
        </p:nvGraphicFramePr>
        <p:xfrm>
          <a:off x="1337945" y="0"/>
          <a:ext cx="6809105" cy="686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Worksheet" r:id="rId3" imgW="9723263" imgH="9799429" progId="Excel.Sheet.12">
                  <p:embed/>
                </p:oleObj>
              </mc:Choice>
              <mc:Fallback>
                <p:oleObj name="Worksheet" r:id="rId3" imgW="9723263" imgH="979942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BC719A-7A16-45D2-81D4-DF2D702143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945" y="0"/>
                        <a:ext cx="6809105" cy="686272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Intervention:</a:t>
            </a:r>
          </a:p>
          <a:p>
            <a:pPr lvl="1"/>
            <a:r>
              <a:rPr lang="en-US" sz="3200" dirty="0"/>
              <a:t> ↑ UHC Support!</a:t>
            </a:r>
          </a:p>
          <a:p>
            <a:pPr lvl="1"/>
            <a:r>
              <a:rPr lang="en-US" sz="3200" dirty="0"/>
              <a:t>Active = Passive</a:t>
            </a:r>
            <a:r>
              <a:rPr lang="en-US" sz="3600" dirty="0"/>
              <a:t> </a:t>
            </a:r>
          </a:p>
          <a:p>
            <a:r>
              <a:rPr lang="en-US" sz="3600" dirty="0"/>
              <a:t>Time Spent: </a:t>
            </a:r>
          </a:p>
          <a:p>
            <a:pPr lvl="1"/>
            <a:r>
              <a:rPr lang="en-US" sz="3200" dirty="0"/>
              <a:t>N</a:t>
            </a:r>
            <a:r>
              <a:rPr lang="en-US" altLang="ja-JP" sz="3200" dirty="0"/>
              <a:t>o effect on </a:t>
            </a:r>
            <a:r>
              <a:rPr lang="en-US" sz="3200" dirty="0"/>
              <a:t>UHC support</a:t>
            </a:r>
          </a:p>
        </p:txBody>
      </p:sp>
    </p:spTree>
    <p:extLst>
      <p:ext uri="{BB962C8B-B14F-4D97-AF65-F5344CB8AC3E}">
        <p14:creationId xmlns:p14="http://schemas.microsoft.com/office/powerpoint/2010/main" val="103371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ECF566-12E5-4A7F-9ECD-828C5700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/>
          <a:stretch/>
        </p:blipFill>
        <p:spPr>
          <a:xfrm>
            <a:off x="1632762" y="0"/>
            <a:ext cx="8457388" cy="61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 What are your thoughts about the exercise you just completed?”</a:t>
            </a:r>
            <a:endParaRPr lang="en-US" sz="3200" dirty="0"/>
          </a:p>
          <a:p>
            <a:r>
              <a:rPr lang="en-US" sz="3200" dirty="0"/>
              <a:t>Confusion? </a:t>
            </a:r>
            <a:r>
              <a:rPr lang="en-US" sz="3600" dirty="0"/>
              <a:t>– 10%</a:t>
            </a:r>
          </a:p>
          <a:p>
            <a:pPr lvl="1"/>
            <a:r>
              <a:rPr lang="en-US" dirty="0"/>
              <a:t>“</a:t>
            </a:r>
            <a:r>
              <a:rPr lang="en-US" sz="2800" dirty="0"/>
              <a:t>It was a little confusing if you aren't very familiar with insurance and health care.”</a:t>
            </a:r>
            <a:endParaRPr lang="en-US" dirty="0"/>
          </a:p>
          <a:p>
            <a:r>
              <a:rPr lang="en-US" sz="3200" dirty="0"/>
              <a:t>Interesting! </a:t>
            </a:r>
            <a:r>
              <a:rPr lang="en-US" sz="3600" dirty="0"/>
              <a:t>– 32%</a:t>
            </a:r>
          </a:p>
          <a:p>
            <a:pPr lvl="1"/>
            <a:r>
              <a:rPr lang="en-US" sz="2800" dirty="0"/>
              <a:t>“It was hard to choose because some of the parts in the insurance plan would've been nice to have but no necessary for me personally.”</a:t>
            </a:r>
          </a:p>
        </p:txBody>
      </p:sp>
    </p:spTree>
    <p:extLst>
      <p:ext uri="{BB962C8B-B14F-4D97-AF65-F5344CB8AC3E}">
        <p14:creationId xmlns:p14="http://schemas.microsoft.com/office/powerpoint/2010/main" val="24126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Choosing </a:t>
            </a:r>
            <a:r>
              <a:rPr lang="en-US" sz="3600" dirty="0" err="1"/>
              <a:t>Healthplans</a:t>
            </a:r>
            <a:r>
              <a:rPr lang="en-US" sz="3600" dirty="0"/>
              <a:t> All Together (CHAT) exercise</a:t>
            </a:r>
          </a:p>
          <a:p>
            <a:pPr lvl="1"/>
            <a:r>
              <a:rPr lang="en-US" sz="3200" dirty="0"/>
              <a:t>Web-exercise version</a:t>
            </a:r>
          </a:p>
          <a:p>
            <a:r>
              <a:rPr lang="en-US" sz="3600" dirty="0"/>
              <a:t>‘Traditional’ UHC information</a:t>
            </a:r>
          </a:p>
          <a:p>
            <a:pPr lvl="1"/>
            <a:r>
              <a:rPr lang="en-US" sz="3200" dirty="0"/>
              <a:t>Pamphlets from WHO </a:t>
            </a:r>
            <a:r>
              <a:rPr lang="en-US" sz="3200" baseline="30000" dirty="0"/>
              <a:t>1</a:t>
            </a:r>
            <a:r>
              <a:rPr lang="en-US" sz="3200" dirty="0"/>
              <a:t> and World Bank 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C6C6E-EF7E-453D-9541-8868947FA87A}"/>
              </a:ext>
            </a:extLst>
          </p:cNvPr>
          <p:cNvSpPr txBox="1"/>
          <p:nvPr/>
        </p:nvSpPr>
        <p:spPr>
          <a:xfrm>
            <a:off x="139700" y="6099860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https://www.who.int/health-topics/universal-health-coverage#tab=tab_1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E88B-FC81-4530-8455-EE3EB09CF3B1}"/>
              </a:ext>
            </a:extLst>
          </p:cNvPr>
          <p:cNvSpPr txBox="1"/>
          <p:nvPr/>
        </p:nvSpPr>
        <p:spPr>
          <a:xfrm>
            <a:off x="139700" y="6436926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www.worldbank.org/health</a:t>
            </a:r>
          </a:p>
        </p:txBody>
      </p:sp>
    </p:spTree>
    <p:extLst>
      <p:ext uri="{BB962C8B-B14F-4D97-AF65-F5344CB8AC3E}">
        <p14:creationId xmlns:p14="http://schemas.microsoft.com/office/powerpoint/2010/main" val="751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2355247"/>
            <a:ext cx="5157787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80563"/>
            <a:ext cx="5157787" cy="3684588"/>
          </a:xfrm>
        </p:spPr>
        <p:txBody>
          <a:bodyPr>
            <a:normAutofit/>
          </a:bodyPr>
          <a:lstStyle/>
          <a:p>
            <a:r>
              <a:rPr lang="en-US" b="0" dirty="0"/>
              <a:t>Drug costs out of control</a:t>
            </a:r>
          </a:p>
          <a:p>
            <a:r>
              <a:rPr lang="en-US" b="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55247"/>
            <a:ext cx="5183188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3507"/>
            <a:ext cx="5183188" cy="3684588"/>
          </a:xfrm>
        </p:spPr>
        <p:txBody>
          <a:bodyPr>
            <a:normAutofit/>
          </a:bodyPr>
          <a:lstStyle/>
          <a:p>
            <a:r>
              <a:rPr lang="en-US" b="0" dirty="0"/>
              <a:t>Spend less, better outcomes</a:t>
            </a:r>
          </a:p>
          <a:p>
            <a:r>
              <a:rPr lang="en-US" b="0" dirty="0"/>
              <a:t>Drug price negotiation</a:t>
            </a:r>
          </a:p>
          <a:p>
            <a:r>
              <a:rPr lang="en-US" b="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/>
      <p:bldP spid="5" grpId="0" build="p"/>
      <p:bldP spid="6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30" y="0"/>
            <a:ext cx="8497570" cy="6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5AE1E1C-5E50-4D73-900F-417A0D9C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5"/>
          <a:stretch/>
        </p:blipFill>
        <p:spPr>
          <a:xfrm>
            <a:off x="0" y="0"/>
            <a:ext cx="12192000" cy="6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6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2763520" y="50800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044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0E7885-7F1A-43BD-A5E9-E7AD0B8F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84" y="-1"/>
            <a:ext cx="8293666" cy="61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Mediational Effects</a:t>
            </a:r>
          </a:p>
        </p:txBody>
      </p:sp>
    </p:spTree>
    <p:extLst>
      <p:ext uri="{BB962C8B-B14F-4D97-AF65-F5344CB8AC3E}">
        <p14:creationId xmlns:p14="http://schemas.microsoft.com/office/powerpoint/2010/main" val="220025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F0F2F3-9D4F-43E7-89C6-15FA480F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43" y="0"/>
            <a:ext cx="7905607" cy="6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0C98D6-5C5F-427C-9A2F-CD92639A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34" y="0"/>
            <a:ext cx="7524266" cy="6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8AC54D-B0A4-4DFD-A693-33712C3460C5}"/>
              </a:ext>
            </a:extLst>
          </p:cNvPr>
          <p:cNvSpPr/>
          <p:nvPr/>
        </p:nvSpPr>
        <p:spPr>
          <a:xfrm>
            <a:off x="304800" y="30511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498FD-1A76-4E7A-824E-40AB38506E5A}"/>
              </a:ext>
            </a:extLst>
          </p:cNvPr>
          <p:cNvSpPr/>
          <p:nvPr/>
        </p:nvSpPr>
        <p:spPr>
          <a:xfrm>
            <a:off x="8559802" y="30003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for UHC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4A9F-C043-4044-AA32-655EAF6189D8}"/>
              </a:ext>
            </a:extLst>
          </p:cNvPr>
          <p:cNvSpPr/>
          <p:nvPr/>
        </p:nvSpPr>
        <p:spPr>
          <a:xfrm>
            <a:off x="4432300" y="1346201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Perceived Equality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B8F2C-ED7A-41BF-B254-506F69676CBE}"/>
              </a:ext>
            </a:extLst>
          </p:cNvPr>
          <p:cNvCxnSpPr/>
          <p:nvPr/>
        </p:nvCxnSpPr>
        <p:spPr>
          <a:xfrm>
            <a:off x="4000500" y="3879851"/>
            <a:ext cx="44132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E6E74-99EB-435B-BBF3-6C505E625947}"/>
              </a:ext>
            </a:extLst>
          </p:cNvPr>
          <p:cNvCxnSpPr>
            <a:cxnSpLocks/>
          </p:cNvCxnSpPr>
          <p:nvPr/>
        </p:nvCxnSpPr>
        <p:spPr>
          <a:xfrm flipV="1">
            <a:off x="1752600" y="1812927"/>
            <a:ext cx="2387600" cy="1085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9F7F4F-2854-487D-9D0F-AC1D9ED6D453}"/>
              </a:ext>
            </a:extLst>
          </p:cNvPr>
          <p:cNvCxnSpPr>
            <a:cxnSpLocks/>
          </p:cNvCxnSpPr>
          <p:nvPr/>
        </p:nvCxnSpPr>
        <p:spPr>
          <a:xfrm>
            <a:off x="8102600" y="1889126"/>
            <a:ext cx="2032000" cy="8096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36811-AE63-4BD5-91D6-AE88038AEA66}"/>
              </a:ext>
            </a:extLst>
          </p:cNvPr>
          <p:cNvSpPr txBox="1"/>
          <p:nvPr/>
        </p:nvSpPr>
        <p:spPr>
          <a:xfrm>
            <a:off x="4892322" y="4029760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-3.547 * (.04)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4FD7F-B504-490F-A4C8-BB2A79A3CAC9}"/>
              </a:ext>
            </a:extLst>
          </p:cNvPr>
          <p:cNvSpPr txBox="1"/>
          <p:nvPr/>
        </p:nvSpPr>
        <p:spPr>
          <a:xfrm>
            <a:off x="1403602" y="1541843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-4.53 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FA967-5BEB-4517-B7A1-0175D1D0D527}"/>
              </a:ext>
            </a:extLst>
          </p:cNvPr>
          <p:cNvSpPr txBox="1"/>
          <p:nvPr/>
        </p:nvSpPr>
        <p:spPr>
          <a:xfrm>
            <a:off x="8830738" y="1541842"/>
            <a:ext cx="310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0.42 ***</a:t>
            </a:r>
          </a:p>
        </p:txBody>
      </p:sp>
    </p:spTree>
    <p:extLst>
      <p:ext uri="{BB962C8B-B14F-4D97-AF65-F5344CB8AC3E}">
        <p14:creationId xmlns:p14="http://schemas.microsoft.com/office/powerpoint/2010/main" val="402918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D9AB52-BE71-4E31-B7A9-29A30CE5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42" y="0"/>
            <a:ext cx="7926858" cy="61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this project?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What Causes Opposition to UHC?</a:t>
            </a:r>
          </a:p>
          <a:p>
            <a:pPr lvl="1"/>
            <a:r>
              <a:rPr lang="en-US" sz="3200" dirty="0"/>
              <a:t>Too complicated!</a:t>
            </a:r>
          </a:p>
          <a:p>
            <a:pPr lvl="1"/>
            <a:r>
              <a:rPr lang="en-US" sz="3200" dirty="0"/>
              <a:t>Hard to define!</a:t>
            </a:r>
          </a:p>
          <a:p>
            <a:pPr lvl="2"/>
            <a:r>
              <a:rPr lang="en-US" sz="3200" dirty="0"/>
              <a:t>Measure Comprehensibility</a:t>
            </a:r>
          </a:p>
          <a:p>
            <a:pPr lvl="1"/>
            <a:r>
              <a:rPr lang="en-US" sz="3200" dirty="0"/>
              <a:t>It’s unfair!</a:t>
            </a:r>
          </a:p>
          <a:p>
            <a:pPr lvl="2"/>
            <a:r>
              <a:rPr lang="en-US" sz="3200" dirty="0"/>
              <a:t>Measure Perceived Equity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74C0819-2FE4-45BB-99AC-402451C4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99" y="15400"/>
            <a:ext cx="7369751" cy="60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Moderating Effects</a:t>
            </a:r>
          </a:p>
        </p:txBody>
      </p:sp>
    </p:spTree>
    <p:extLst>
      <p:ext uri="{BB962C8B-B14F-4D97-AF65-F5344CB8AC3E}">
        <p14:creationId xmlns:p14="http://schemas.microsoft.com/office/powerpoint/2010/main" val="9887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BA44408-E82B-46E3-AE66-8D8EC879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7" y="0"/>
            <a:ext cx="7311463" cy="6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C9BA39-E3DA-4421-B15F-18FEAE0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6" y="0"/>
            <a:ext cx="7910814" cy="6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042"/>
            <a:ext cx="10515600" cy="43652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Intervention did not ↑ Perceived Equality </a:t>
            </a:r>
          </a:p>
          <a:p>
            <a:pPr lvl="2"/>
            <a:r>
              <a:rPr lang="en-US" dirty="0"/>
              <a:t>Perceived Equality ↑ Support UHC</a:t>
            </a:r>
          </a:p>
          <a:p>
            <a:pPr lvl="2"/>
            <a:r>
              <a:rPr lang="en-US" dirty="0"/>
              <a:t>Control did ↑ Perceived Equality</a:t>
            </a:r>
          </a:p>
          <a:p>
            <a:pPr lvl="1"/>
            <a:r>
              <a:rPr lang="en-US" dirty="0"/>
              <a:t>No difference in ↑ Understanding b/w conditions</a:t>
            </a:r>
          </a:p>
          <a:p>
            <a:pPr lvl="2"/>
            <a:r>
              <a:rPr lang="en-US" dirty="0"/>
              <a:t>Understanding ↑ Support UHC</a:t>
            </a:r>
          </a:p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 Numeracy does not ↑ Support UHC</a:t>
            </a:r>
          </a:p>
          <a:p>
            <a:pPr lvl="1"/>
            <a:r>
              <a:rPr lang="en-US" dirty="0"/>
              <a:t>Obj Numeracy ↑ Support UHC</a:t>
            </a:r>
          </a:p>
          <a:p>
            <a:pPr lvl="2"/>
            <a:r>
              <a:rPr lang="en-US" sz="2400" dirty="0"/>
              <a:t>Intervention only!</a:t>
            </a:r>
          </a:p>
        </p:txBody>
      </p:sp>
    </p:spTree>
    <p:extLst>
      <p:ext uri="{BB962C8B-B14F-4D97-AF65-F5344CB8AC3E}">
        <p14:creationId xmlns:p14="http://schemas.microsoft.com/office/powerpoint/2010/main" val="330814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r>
              <a:rPr lang="en-US" sz="2400" dirty="0"/>
              <a:t>Difficult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“it was much more difficult than I thought it was going to be; I had to compromise points in some places to be able to get at least basic coverage in other areas”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Interesting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“Interesting that my answers changed. I would be interested in seeing someone against Universal Health Care make a study, too.”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Enjoyable/Fun/Worked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“Enjoyed it, overall I believe that there should be Universal Health Care, but I did not realize how complicated it was. This exercise showed me how complicated it will be if the US decides to go through with something like this.”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2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Intervention</a:t>
            </a:r>
          </a:p>
          <a:p>
            <a:pPr lvl="1"/>
            <a:r>
              <a:rPr lang="en-US" sz="3200" dirty="0"/>
              <a:t>Difficult – 23%</a:t>
            </a:r>
          </a:p>
          <a:p>
            <a:pPr lvl="1"/>
            <a:r>
              <a:rPr lang="en-US" sz="3200" dirty="0"/>
              <a:t>Interesting – 49.8%</a:t>
            </a:r>
          </a:p>
          <a:p>
            <a:pPr lvl="1"/>
            <a:r>
              <a:rPr lang="en-US" sz="3200" dirty="0"/>
              <a:t>Enjoyable/Fun/Worked – 18.4%</a:t>
            </a:r>
          </a:p>
          <a:p>
            <a:r>
              <a:rPr lang="en-US" sz="3600" dirty="0"/>
              <a:t>Control</a:t>
            </a:r>
          </a:p>
          <a:p>
            <a:pPr lvl="1"/>
            <a:r>
              <a:rPr lang="en-US" sz="3200" dirty="0"/>
              <a:t>Difficult – 0%</a:t>
            </a:r>
          </a:p>
          <a:p>
            <a:pPr lvl="1"/>
            <a:r>
              <a:rPr lang="en-US" sz="3200" dirty="0"/>
              <a:t>Interesting – 53%</a:t>
            </a:r>
          </a:p>
          <a:p>
            <a:pPr lvl="1"/>
            <a:r>
              <a:rPr lang="en-US" sz="3200" dirty="0"/>
              <a:t>Enjoyable/Fun/Worked – 8.7%</a:t>
            </a:r>
          </a:p>
        </p:txBody>
      </p:sp>
    </p:spTree>
    <p:extLst>
      <p:ext uri="{BB962C8B-B14F-4D97-AF65-F5344CB8AC3E}">
        <p14:creationId xmlns:p14="http://schemas.microsoft.com/office/powerpoint/2010/main" val="24837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27"/>
            <a:ext cx="10515600" cy="4190283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Using LIWC for more structured qualitative analysis</a:t>
            </a:r>
          </a:p>
          <a:p>
            <a:pPr lvl="1"/>
            <a:r>
              <a:rPr lang="en-US" sz="3200" dirty="0"/>
              <a:t>More ‘neutral’ control material?</a:t>
            </a:r>
          </a:p>
          <a:p>
            <a:pPr lvl="1"/>
            <a:r>
              <a:rPr lang="en-US" sz="3200" dirty="0"/>
              <a:t>Measure political orientation?</a:t>
            </a:r>
          </a:p>
          <a:p>
            <a:pPr lvl="1"/>
            <a:r>
              <a:rPr lang="en-US" sz="3200" dirty="0"/>
              <a:t>Compare against private healthcare info?</a:t>
            </a:r>
          </a:p>
          <a:p>
            <a:pPr lvl="1"/>
            <a:r>
              <a:rPr lang="en-US" sz="3200" dirty="0"/>
              <a:t>Determine how/why objective numeracy ↑ UHC supp in intervention only?</a:t>
            </a:r>
          </a:p>
          <a:p>
            <a:pPr lvl="1"/>
            <a:r>
              <a:rPr lang="en-US" sz="3200" dirty="0"/>
              <a:t>Measure trading off equity/efficiency</a:t>
            </a:r>
          </a:p>
          <a:p>
            <a:pPr lvl="1"/>
            <a:r>
              <a:rPr lang="en-US" sz="3200" dirty="0"/>
              <a:t>Alternative ways to measure equity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076700"/>
          </a:xfrm>
        </p:spPr>
        <p:txBody>
          <a:bodyPr>
            <a:normAutofit/>
          </a:bodyPr>
          <a:lstStyle/>
          <a:p>
            <a:r>
              <a:rPr lang="en-US" sz="3200" dirty="0"/>
              <a:t>Mediational relationship of Perceived Equity seems to exist!</a:t>
            </a:r>
          </a:p>
          <a:p>
            <a:pPr lvl="1"/>
            <a:r>
              <a:rPr lang="en-US" sz="2800" dirty="0"/>
              <a:t>Perceived Equity ↑ UHC Support</a:t>
            </a:r>
          </a:p>
          <a:p>
            <a:pPr lvl="1"/>
            <a:r>
              <a:rPr lang="en-US" sz="2800" dirty="0"/>
              <a:t>Control ↑ Perceived Equity</a:t>
            </a:r>
          </a:p>
          <a:p>
            <a:pPr lvl="1"/>
            <a:r>
              <a:rPr lang="en-US" sz="2800" dirty="0"/>
              <a:t>Intervention does not ↑ Perceived Equity</a:t>
            </a:r>
          </a:p>
          <a:p>
            <a:r>
              <a:rPr lang="en-US" sz="3200" dirty="0"/>
              <a:t>Mediational relationship of Comprehensibility does not seem to exist.</a:t>
            </a:r>
          </a:p>
          <a:p>
            <a:pPr lvl="1"/>
            <a:r>
              <a:rPr lang="en-US" sz="2800" dirty="0"/>
              <a:t>Understanding ↑ UHC Support</a:t>
            </a:r>
          </a:p>
          <a:p>
            <a:pPr lvl="1"/>
            <a:r>
              <a:rPr lang="en-US" sz="2800" dirty="0"/>
              <a:t>Both conditions ↑ Understanding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440906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Moderating Effect of numeracy exists!</a:t>
            </a:r>
          </a:p>
          <a:p>
            <a:pPr lvl="1"/>
            <a:r>
              <a:rPr lang="en-US" sz="2800" dirty="0"/>
              <a:t>Subjective Numeracy does not ↑ UHC Supp</a:t>
            </a:r>
          </a:p>
          <a:p>
            <a:pPr lvl="2"/>
            <a:r>
              <a:rPr lang="en-US" sz="2400" dirty="0"/>
              <a:t>No difference in either condition</a:t>
            </a:r>
          </a:p>
          <a:p>
            <a:pPr lvl="1"/>
            <a:r>
              <a:rPr lang="en-US" sz="2800" dirty="0"/>
              <a:t>Objective Numeracy ↑ UHC Supp</a:t>
            </a:r>
          </a:p>
          <a:p>
            <a:pPr lvl="2"/>
            <a:r>
              <a:rPr lang="en-US" sz="2400" dirty="0"/>
              <a:t>Interaction with the intervention</a:t>
            </a:r>
          </a:p>
          <a:p>
            <a:pPr lvl="2"/>
            <a:r>
              <a:rPr lang="en-US" sz="2400" dirty="0"/>
              <a:t>No effect in the control condition</a:t>
            </a:r>
          </a:p>
          <a:p>
            <a:r>
              <a:rPr lang="en-US" sz="3200" dirty="0"/>
              <a:t>Free response differences</a:t>
            </a:r>
          </a:p>
          <a:p>
            <a:pPr lvl="1"/>
            <a:r>
              <a:rPr lang="en-US" sz="2800" dirty="0"/>
              <a:t>Intervention: More fun to engage with!</a:t>
            </a:r>
          </a:p>
          <a:p>
            <a:pPr lvl="2"/>
            <a:r>
              <a:rPr lang="en-US" sz="2400" dirty="0"/>
              <a:t>Difficult choices perhaps effecting affect?</a:t>
            </a:r>
          </a:p>
          <a:p>
            <a:pPr lvl="1"/>
            <a:r>
              <a:rPr lang="en-US" sz="2800" dirty="0"/>
              <a:t>Control: No confusion or difficulty whatsoever</a:t>
            </a:r>
          </a:p>
          <a:p>
            <a:pPr lvl="1"/>
            <a:r>
              <a:rPr lang="en-US" sz="2800" dirty="0"/>
              <a:t>Both conditions were interesting!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Solves These Issues?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Health Benefit Packages (HBP) solves these!</a:t>
            </a:r>
            <a:r>
              <a:rPr lang="en-US" sz="3000" b="1" dirty="0"/>
              <a:t> </a:t>
            </a:r>
            <a:r>
              <a:rPr lang="en-US" sz="3000" baseline="30000" dirty="0"/>
              <a:t>1</a:t>
            </a:r>
            <a:endParaRPr lang="en-US" sz="3000" b="1" dirty="0"/>
          </a:p>
          <a:p>
            <a:r>
              <a:rPr lang="en-US" sz="3600" dirty="0"/>
              <a:t>Explicit entitlements</a:t>
            </a:r>
          </a:p>
          <a:p>
            <a:pPr lvl="1"/>
            <a:r>
              <a:rPr lang="en-US" sz="3600" dirty="0"/>
              <a:t>200$ for Dental Work, Pay 50$ a day for Hospitalization</a:t>
            </a:r>
          </a:p>
          <a:p>
            <a:r>
              <a:rPr lang="en-US" sz="3600" dirty="0"/>
              <a:t>Public facing rules  </a:t>
            </a:r>
          </a:p>
          <a:p>
            <a:r>
              <a:rPr lang="en-US" sz="3600" dirty="0"/>
              <a:t>Budget limits</a:t>
            </a:r>
          </a:p>
          <a:p>
            <a:r>
              <a:rPr lang="en-US" sz="3600" dirty="0"/>
              <a:t>Transparent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0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D4D6CE2-C4FB-4B4D-991A-84C9705C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8099" y="978408"/>
            <a:ext cx="3721608" cy="1106424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sincerest gratitude to my defense committee!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465"/>
          <a:stretch/>
        </p:blipFill>
        <p:spPr>
          <a:xfrm>
            <a:off x="400847" y="630936"/>
            <a:ext cx="3785616" cy="5495544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777393F-9446-4C2B-A20F-F42068C1E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2562"/>
          <a:stretch/>
        </p:blipFill>
        <p:spPr>
          <a:xfrm>
            <a:off x="4361688" y="630936"/>
            <a:ext cx="2651760" cy="2679192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9CEDE5C-859A-4573-87A0-FD23E8A2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7" r="-3" b="12379"/>
          <a:stretch/>
        </p:blipFill>
        <p:spPr>
          <a:xfrm>
            <a:off x="4361688" y="3447288"/>
            <a:ext cx="2651760" cy="267919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A9DAB5-E11B-41CA-85F3-20711F790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1084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8099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dirty="0">
                <a:solidFill>
                  <a:schemeClr val="tx1"/>
                </a:solidFill>
                <a:latin typeface="+mn-lt"/>
                <a:cs typeface="+mn-cs"/>
              </a:rPr>
              <a:t>Victoria Shaffer, Richelle Koopman, Ken Sheldon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1700" b="0" dirty="0">
                <a:solidFill>
                  <a:schemeClr val="tx1"/>
                </a:solidFill>
                <a:latin typeface="+mn-lt"/>
                <a:cs typeface="+mn-cs"/>
              </a:rPr>
              <a:t>Thank you for coming and listening to my defense! </a:t>
            </a:r>
          </a:p>
        </p:txBody>
      </p:sp>
    </p:spTree>
    <p:extLst>
      <p:ext uri="{BB962C8B-B14F-4D97-AF65-F5344CB8AC3E}">
        <p14:creationId xmlns:p14="http://schemas.microsoft.com/office/powerpoint/2010/main" val="2932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00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EA44F6-2F05-43C7-AAEF-69C03E1E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64"/>
            <a:ext cx="6147881" cy="478505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5F260E-F53E-4A42-819D-C8CEE8CC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967459"/>
            <a:ext cx="6044119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25450"/>
            <a:ext cx="3932237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CHAT </a:t>
            </a:r>
            <a:r>
              <a:rPr lang="en-US" sz="3600" b="0" dirty="0"/>
              <a:t>(Choosing </a:t>
            </a:r>
            <a:r>
              <a:rPr lang="en-US" sz="3600" b="0" dirty="0" err="1"/>
              <a:t>Healthplans</a:t>
            </a:r>
            <a:r>
              <a:rPr lang="en-US" sz="3600" b="0" dirty="0"/>
              <a:t> All Together) Exercise</a:t>
            </a:r>
            <a:r>
              <a:rPr lang="en-US" sz="2800" b="0" baseline="30000" dirty="0"/>
              <a:t>1</a:t>
            </a:r>
            <a:r>
              <a:rPr lang="en-US" sz="3600" dirty="0"/>
              <a:t>	</a:t>
            </a:r>
            <a:endParaRPr lang="en-US" sz="36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5E61-EA2B-4384-951C-A9D9F5B7B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350" y="2057400"/>
            <a:ext cx="5295900" cy="37465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‘Gamifies’ creating HBPs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Rationing of limited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Many different healthcare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Levels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CHAT is </a:t>
            </a:r>
            <a:r>
              <a:rPr lang="en-US" sz="2800" b="0" u="sng" dirty="0"/>
              <a:t>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97% found easy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/>
              <a:t>86% </a:t>
            </a:r>
            <a:r>
              <a:rPr lang="en-US" sz="2400" dirty="0"/>
              <a:t>satisfied with their plan</a:t>
            </a:r>
            <a:r>
              <a:rPr lang="en-US" sz="2000" b="0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04460-E280-489B-8584-54D8D509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78" y="38388"/>
            <a:ext cx="5503722" cy="558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83634-FCBF-46B5-86BC-2A366245BA33}"/>
              </a:ext>
            </a:extLst>
          </p:cNvPr>
          <p:cNvSpPr txBox="1"/>
          <p:nvPr/>
        </p:nvSpPr>
        <p:spPr>
          <a:xfrm>
            <a:off x="0" y="5993309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DC49-BF1C-483C-9C27-D6E0FAD7917D}"/>
              </a:ext>
            </a:extLst>
          </p:cNvPr>
          <p:cNvSpPr txBox="1"/>
          <p:nvPr/>
        </p:nvSpPr>
        <p:spPr>
          <a:xfrm>
            <a:off x="0" y="6396335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2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Hurst,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Samia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A.,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Mélinée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Schindler, Susan D.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and Marion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2018. “Swiss-CHAT: Citizens discuss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priorities for Swiss health insurance coverage.”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International Journal of Health Policy and 	Management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7 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(8): 746–54. https://doi.org/10.15171/ijhpm.2018.15.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↑  Perceived Equality / Comprehensibility</a:t>
            </a:r>
          </a:p>
          <a:p>
            <a:pPr lvl="1"/>
            <a:r>
              <a:rPr lang="en-US" sz="3200" dirty="0"/>
              <a:t>Mediational relationship</a:t>
            </a:r>
          </a:p>
          <a:p>
            <a:r>
              <a:rPr lang="en-US" sz="3600" dirty="0"/>
              <a:t>Perceived Equality ↑ UHC Support</a:t>
            </a:r>
          </a:p>
          <a:p>
            <a:r>
              <a:rPr lang="en-US" sz="3600" dirty="0"/>
              <a:t>Perceived Comprehensibility ↑ UHC Support</a:t>
            </a:r>
          </a:p>
          <a:p>
            <a:r>
              <a:rPr lang="en-US" sz="3600" dirty="0"/>
              <a:t>Moderating Factors – No a priori hypothesis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</a:t>
            </a:r>
            <a:r>
              <a:rPr lang="en-US" sz="4000" baseline="30000" dirty="0"/>
              <a:t>1</a:t>
            </a:r>
            <a:endParaRPr lang="en-US" sz="4000" dirty="0"/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325FA-2543-48CF-9B4D-D1A721E3B5BE}"/>
              </a:ext>
            </a:extLst>
          </p:cNvPr>
          <p:cNvSpPr txBox="1"/>
          <p:nvPr/>
        </p:nvSpPr>
        <p:spPr>
          <a:xfrm>
            <a:off x="120650" y="6167676"/>
            <a:ext cx="63182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10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10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Mizzou Theme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F4CF4B"/>
      </a:accent1>
      <a:accent2>
        <a:srgbClr val="900000"/>
      </a:accent2>
      <a:accent3>
        <a:srgbClr val="BD5B2B"/>
      </a:accent3>
      <a:accent4>
        <a:srgbClr val="69901D"/>
      </a:accent4>
      <a:accent5>
        <a:srgbClr val="1C5E90"/>
      </a:accent5>
      <a:accent6>
        <a:srgbClr val="8F8883"/>
      </a:accent6>
      <a:hlink>
        <a:srgbClr val="AB1500"/>
      </a:hlink>
      <a:folHlink>
        <a:srgbClr val="1C5E9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</TotalTime>
  <Words>1115</Words>
  <Application>Microsoft Office PowerPoint</Application>
  <PresentationFormat>Widescreen</PresentationFormat>
  <Paragraphs>169</Paragraphs>
  <Slides>41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Garamond</vt:lpstr>
      <vt:lpstr>Helvetica</vt:lpstr>
      <vt:lpstr>LMRoman10-Italic</vt:lpstr>
      <vt:lpstr>LMRoman10-Regular</vt:lpstr>
      <vt:lpstr>Office Theme</vt:lpstr>
      <vt:lpstr>Worksheet</vt:lpstr>
      <vt:lpstr>THE USE OF EXPLICIT HEALTH BENEFITS PACKAGES INCREASES SUPPORT FOR UNIVERSAL HEALTH CARE FOR PEOPLE WITH HIGH OBJECTIVE NUMERACY</vt:lpstr>
      <vt:lpstr>Why this project?</vt:lpstr>
      <vt:lpstr>Why this project?</vt:lpstr>
      <vt:lpstr>What Solves These Issues?</vt:lpstr>
      <vt:lpstr>CHAT (Choosing Healthplans All Together) Exercise1 </vt:lpstr>
      <vt:lpstr>Hypothesis</vt:lpstr>
      <vt:lpstr>Study 1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Results: Quantitative</vt:lpstr>
      <vt:lpstr>PowerPoint Presentation</vt:lpstr>
      <vt:lpstr>Results: Qualitative</vt:lpstr>
      <vt:lpstr>Study 2</vt:lpstr>
      <vt:lpstr>Method: Design</vt:lpstr>
      <vt:lpstr>Method: Materials</vt:lpstr>
      <vt:lpstr>PowerPoint Presentation</vt:lpstr>
      <vt:lpstr>PowerPoint Presentation</vt:lpstr>
      <vt:lpstr>PowerPoint Presentation</vt:lpstr>
      <vt:lpstr>Results</vt:lpstr>
      <vt:lpstr>PowerPoint Presentation</vt:lpstr>
      <vt:lpstr>Mediational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Moderating Effects</vt:lpstr>
      <vt:lpstr>PowerPoint Presentation</vt:lpstr>
      <vt:lpstr>PowerPoint Presentation</vt:lpstr>
      <vt:lpstr>Results: Quantitative</vt:lpstr>
      <vt:lpstr>Results: Qualitative</vt:lpstr>
      <vt:lpstr>Results: Qualitative</vt:lpstr>
      <vt:lpstr>Extensions?</vt:lpstr>
      <vt:lpstr>Conclusion</vt:lpstr>
      <vt:lpstr>Conclusion</vt:lpstr>
      <vt:lpstr>My sincerest gratitude to my defense committee!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66</cp:revision>
  <dcterms:created xsi:type="dcterms:W3CDTF">2018-06-22T19:08:40Z</dcterms:created>
  <dcterms:modified xsi:type="dcterms:W3CDTF">2021-10-25T15:08:27Z</dcterms:modified>
</cp:coreProperties>
</file>